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0287000" cy="12852400"/>
  <p:notesSz cx="6858000" cy="9144000"/>
  <p:embeddedFontLst>
    <p:embeddedFont>
      <p:font typeface="DM Sans" panose="020F0502020204030204" pitchFamily="2" charset="0"/>
      <p:regular r:id="rId6"/>
    </p:embeddedFont>
    <p:embeddedFont>
      <p:font typeface="Lato" panose="020F0502020204030203" pitchFamily="34" charset="0"/>
      <p:regular r:id="rId7"/>
    </p:embeddedFont>
    <p:embeddedFont>
      <p:font typeface="Lato Bold" panose="020B0604020202020204" charset="0"/>
      <p:regular r:id="rId8"/>
    </p:embeddedFont>
    <p:embeddedFont>
      <p:font typeface="Montserrat" panose="00000500000000000000" pitchFamily="2" charset="0"/>
      <p:regular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50" d="100"/>
          <a:sy n="50" d="100"/>
        </p:scale>
        <p:origin x="1560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4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44961" y="305260"/>
            <a:ext cx="8229600" cy="3365716"/>
            <a:chOff x="0" y="0"/>
            <a:chExt cx="10972800" cy="4487622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t="26075" b="702"/>
            <a:stretch>
              <a:fillRect/>
            </a:stretch>
          </p:blipFill>
          <p:spPr>
            <a:xfrm>
              <a:off x="0" y="0"/>
              <a:ext cx="10972800" cy="4487622"/>
            </a:xfrm>
            <a:prstGeom prst="rect">
              <a:avLst/>
            </a:prstGeom>
          </p:spPr>
        </p:pic>
      </p:grpSp>
      <p:grpSp>
        <p:nvGrpSpPr>
          <p:cNvPr id="4" name="Group 4"/>
          <p:cNvGrpSpPr/>
          <p:nvPr/>
        </p:nvGrpSpPr>
        <p:grpSpPr>
          <a:xfrm>
            <a:off x="5418853" y="6429375"/>
            <a:ext cx="4531208" cy="5934075"/>
            <a:chOff x="0" y="0"/>
            <a:chExt cx="6041610" cy="79121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578595" cy="7912100"/>
            </a:xfrm>
            <a:custGeom>
              <a:avLst/>
              <a:gdLst/>
              <a:ahLst/>
              <a:cxnLst/>
              <a:rect l="l" t="t" r="r" b="b"/>
              <a:pathLst>
                <a:path w="2578595" h="7912100">
                  <a:moveTo>
                    <a:pt x="0" y="0"/>
                  </a:moveTo>
                  <a:lnTo>
                    <a:pt x="2578595" y="0"/>
                  </a:lnTo>
                  <a:lnTo>
                    <a:pt x="2578595" y="7912100"/>
                  </a:lnTo>
                  <a:lnTo>
                    <a:pt x="0" y="79121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>
              <a:off x="1478983" y="363745"/>
              <a:ext cx="2282940" cy="3539711"/>
            </a:xfrm>
            <a:custGeom>
              <a:avLst/>
              <a:gdLst/>
              <a:ahLst/>
              <a:cxnLst/>
              <a:rect l="l" t="t" r="r" b="b"/>
              <a:pathLst>
                <a:path w="2282940" h="3539711">
                  <a:moveTo>
                    <a:pt x="0" y="0"/>
                  </a:moveTo>
                  <a:lnTo>
                    <a:pt x="2282941" y="0"/>
                  </a:lnTo>
                  <a:lnTo>
                    <a:pt x="2282941" y="3539710"/>
                  </a:lnTo>
                  <a:lnTo>
                    <a:pt x="0" y="35397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>
              <a:off x="1514689" y="4014837"/>
              <a:ext cx="2211528" cy="3440155"/>
            </a:xfrm>
            <a:custGeom>
              <a:avLst/>
              <a:gdLst/>
              <a:ahLst/>
              <a:cxnLst/>
              <a:rect l="l" t="t" r="r" b="b"/>
              <a:pathLst>
                <a:path w="2211528" h="3440155">
                  <a:moveTo>
                    <a:pt x="0" y="0"/>
                  </a:moveTo>
                  <a:lnTo>
                    <a:pt x="2211528" y="0"/>
                  </a:lnTo>
                  <a:lnTo>
                    <a:pt x="2211528" y="3440155"/>
                  </a:lnTo>
                  <a:lnTo>
                    <a:pt x="0" y="34401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>
              <a:off x="2665447" y="2228829"/>
              <a:ext cx="2207058" cy="3439153"/>
            </a:xfrm>
            <a:custGeom>
              <a:avLst/>
              <a:gdLst/>
              <a:ahLst/>
              <a:cxnLst/>
              <a:rect l="l" t="t" r="r" b="b"/>
              <a:pathLst>
                <a:path w="2207058" h="3439153">
                  <a:moveTo>
                    <a:pt x="0" y="0"/>
                  </a:moveTo>
                  <a:lnTo>
                    <a:pt x="2207058" y="0"/>
                  </a:lnTo>
                  <a:lnTo>
                    <a:pt x="2207058" y="3439154"/>
                  </a:lnTo>
                  <a:lnTo>
                    <a:pt x="0" y="34391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>
              <a:off x="3794376" y="376879"/>
              <a:ext cx="2247234" cy="3513442"/>
            </a:xfrm>
            <a:custGeom>
              <a:avLst/>
              <a:gdLst/>
              <a:ahLst/>
              <a:cxnLst/>
              <a:rect l="l" t="t" r="r" b="b"/>
              <a:pathLst>
                <a:path w="2247234" h="3513442">
                  <a:moveTo>
                    <a:pt x="0" y="0"/>
                  </a:moveTo>
                  <a:lnTo>
                    <a:pt x="2247234" y="0"/>
                  </a:lnTo>
                  <a:lnTo>
                    <a:pt x="2247234" y="3513442"/>
                  </a:lnTo>
                  <a:lnTo>
                    <a:pt x="0" y="35134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</p:sp>
      </p:grpSp>
      <p:sp>
        <p:nvSpPr>
          <p:cNvPr id="10" name="TextBox 10"/>
          <p:cNvSpPr txBox="1"/>
          <p:nvPr/>
        </p:nvSpPr>
        <p:spPr>
          <a:xfrm>
            <a:off x="616003" y="4025648"/>
            <a:ext cx="9022474" cy="20407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23"/>
              </a:lnSpc>
            </a:pPr>
            <a:r>
              <a:rPr lang="en-US" sz="5868" spc="-393">
                <a:solidFill>
                  <a:srgbClr val="242424"/>
                </a:solidFill>
                <a:latin typeface="Montserrat"/>
                <a:ea typeface="Montserrat"/>
                <a:cs typeface="Montserrat"/>
                <a:sym typeface="Montserrat"/>
              </a:rPr>
              <a:t>2500 kVA Medium Voltage Diesel Generator for Critical Oil &amp; Gas Operations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28700" y="10086975"/>
            <a:ext cx="4098539" cy="2858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68"/>
              </a:lnSpc>
            </a:pPr>
            <a:r>
              <a:rPr lang="en-US" sz="2224" b="1" spc="-26">
                <a:solidFill>
                  <a:srgbClr val="262627"/>
                </a:solidFill>
                <a:latin typeface="Lato Bold"/>
                <a:ea typeface="Lato Bold"/>
                <a:cs typeface="Lato Bold"/>
                <a:sym typeface="Lato Bold"/>
              </a:rPr>
              <a:t>Engineered for Critical Reliability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28700" y="6286500"/>
            <a:ext cx="4098539" cy="3467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100"/>
              </a:lnSpc>
            </a:pPr>
            <a:r>
              <a:rPr lang="en-US" sz="15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In critical oil &amp; gas facilities, power failure is not an option. Precision Industries (PI) engineered and manufactured a fully integrated 2500 kVA Medium Voltage diesel generator system designed to deliver reliable standby power, advanced safety protection, and black-start capability for hazardous operating environments.</a:t>
            </a:r>
          </a:p>
          <a:p>
            <a:pPr algn="just">
              <a:lnSpc>
                <a:spcPts val="2100"/>
              </a:lnSpc>
            </a:pPr>
            <a:endParaRPr lang="en-US" sz="15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algn="just">
              <a:lnSpc>
                <a:spcPts val="2100"/>
              </a:lnSpc>
            </a:pPr>
            <a:r>
              <a:rPr lang="en-US" sz="15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Built specifically for demanding industrial applications, the system was engineered to ensure maximum reliability, operational safety, and performance under extreme conditions commonly found across the GCC region.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61221" y="10601394"/>
            <a:ext cx="4098539" cy="533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100"/>
              </a:lnSpc>
            </a:pPr>
            <a:r>
              <a:rPr lang="en-US" sz="15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The project required a highly reliable standby power solution capable of: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28700" y="11287194"/>
            <a:ext cx="4098539" cy="800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23850" lvl="1" indent="-161925" algn="l">
              <a:lnSpc>
                <a:spcPts val="2100"/>
              </a:lnSpc>
              <a:buFont typeface="Arial"/>
              <a:buChar char="•"/>
            </a:pPr>
            <a:r>
              <a:rPr lang="en-US" sz="15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Operating safely in hazardous environments</a:t>
            </a:r>
          </a:p>
          <a:p>
            <a:pPr marL="323850" lvl="1" indent="-161925" algn="l">
              <a:lnSpc>
                <a:spcPts val="2100"/>
              </a:lnSpc>
              <a:buFont typeface="Arial"/>
              <a:buChar char="•"/>
            </a:pPr>
            <a:r>
              <a:rPr lang="en-US" sz="15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Providing black-start capability during total power failure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5635187" y="12334875"/>
            <a:ext cx="4098539" cy="1911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540"/>
              </a:lnSpc>
            </a:pPr>
            <a:r>
              <a:rPr lang="en-US" sz="11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Page 1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11395" y="550904"/>
            <a:ext cx="9264210" cy="11757330"/>
            <a:chOff x="0" y="0"/>
            <a:chExt cx="2439956" cy="309658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9956" cy="3096581"/>
            </a:xfrm>
            <a:custGeom>
              <a:avLst/>
              <a:gdLst/>
              <a:ahLst/>
              <a:cxnLst/>
              <a:rect l="l" t="t" r="r" b="b"/>
              <a:pathLst>
                <a:path w="2439956" h="3096581">
                  <a:moveTo>
                    <a:pt x="0" y="0"/>
                  </a:moveTo>
                  <a:lnTo>
                    <a:pt x="2439956" y="0"/>
                  </a:lnTo>
                  <a:lnTo>
                    <a:pt x="2439956" y="3096581"/>
                  </a:lnTo>
                  <a:lnTo>
                    <a:pt x="0" y="3096581"/>
                  </a:lnTo>
                  <a:close/>
                </a:path>
              </a:pathLst>
            </a:custGeom>
            <a:ln w="9525" cap="sq">
              <a:solidFill>
                <a:srgbClr val="262320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2439956" cy="313468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5561946" y="550904"/>
            <a:ext cx="4213658" cy="11527967"/>
            <a:chOff x="0" y="0"/>
            <a:chExt cx="652806" cy="178598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52806" cy="1785984"/>
            </a:xfrm>
            <a:custGeom>
              <a:avLst/>
              <a:gdLst/>
              <a:ahLst/>
              <a:cxnLst/>
              <a:rect l="l" t="t" r="r" b="b"/>
              <a:pathLst>
                <a:path w="652806" h="1785984">
                  <a:moveTo>
                    <a:pt x="0" y="0"/>
                  </a:moveTo>
                  <a:lnTo>
                    <a:pt x="652806" y="0"/>
                  </a:lnTo>
                  <a:lnTo>
                    <a:pt x="652806" y="1785984"/>
                  </a:lnTo>
                  <a:lnTo>
                    <a:pt x="0" y="1785984"/>
                  </a:lnTo>
                  <a:close/>
                </a:path>
              </a:pathLst>
            </a:custGeom>
            <a:blipFill>
              <a:blip r:embed="rId2"/>
              <a:stretch>
                <a:fillRect l="-23851" r="-81338"/>
              </a:stretch>
            </a:blipFill>
          </p:spPr>
        </p:sp>
      </p:grpSp>
      <p:sp>
        <p:nvSpPr>
          <p:cNvPr id="7" name="Freeform 7"/>
          <p:cNvSpPr/>
          <p:nvPr/>
        </p:nvSpPr>
        <p:spPr>
          <a:xfrm>
            <a:off x="877940" y="3639946"/>
            <a:ext cx="4432581" cy="6047503"/>
          </a:xfrm>
          <a:custGeom>
            <a:avLst/>
            <a:gdLst/>
            <a:ahLst/>
            <a:cxnLst/>
            <a:rect l="l" t="t" r="r" b="b"/>
            <a:pathLst>
              <a:path w="4432581" h="6047503">
                <a:moveTo>
                  <a:pt x="0" y="0"/>
                </a:moveTo>
                <a:lnTo>
                  <a:pt x="4432581" y="0"/>
                </a:lnTo>
                <a:lnTo>
                  <a:pt x="4432581" y="6047502"/>
                </a:lnTo>
                <a:lnTo>
                  <a:pt x="0" y="604750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0337" t="-4005" r="-5624"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007018" y="10080098"/>
            <a:ext cx="4098539" cy="5429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68"/>
              </a:lnSpc>
            </a:pPr>
            <a:r>
              <a:rPr lang="en-US" sz="2224" b="1" spc="-26">
                <a:solidFill>
                  <a:srgbClr val="262627"/>
                </a:solidFill>
                <a:latin typeface="Lato Bold"/>
                <a:ea typeface="Lato Bold"/>
                <a:cs typeface="Lato Bold"/>
                <a:sym typeface="Lato Bold"/>
              </a:rPr>
              <a:t>Advanced Control &amp; Safety Systems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44961" y="2228121"/>
            <a:ext cx="4098539" cy="1066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100"/>
              </a:lnSpc>
            </a:pPr>
            <a:r>
              <a:rPr lang="en-US" sz="15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To achieve this, Precision Industries designed and integrated the complete system in-house using advanced engineering, structural calculations, and 3D modelling techniques.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07018" y="10775492"/>
            <a:ext cx="4098539" cy="1333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100"/>
              </a:lnSpc>
            </a:pPr>
            <a:r>
              <a:rPr lang="en-US" sz="15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The generator system includes a fully customized control and protection architecture designed for critical oil &amp; gas applications.</a:t>
            </a:r>
          </a:p>
          <a:p>
            <a:pPr algn="just">
              <a:lnSpc>
                <a:spcPts val="2100"/>
              </a:lnSpc>
            </a:pPr>
            <a:endParaRPr lang="en-US" sz="15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algn="just">
              <a:lnSpc>
                <a:spcPts val="2100"/>
              </a:lnSpc>
            </a:pPr>
            <a:r>
              <a:rPr lang="en-US" sz="15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Key features include: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44961" y="742221"/>
            <a:ext cx="4098539" cy="1333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23850" lvl="1" indent="-161925" algn="l">
              <a:lnSpc>
                <a:spcPts val="2100"/>
              </a:lnSpc>
              <a:buFont typeface="Arial"/>
              <a:buChar char="•"/>
            </a:pPr>
            <a:r>
              <a:rPr lang="en-US" sz="15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Integrating multiple safety and protection systems</a:t>
            </a:r>
          </a:p>
          <a:p>
            <a:pPr marL="323850" lvl="1" indent="-161925" algn="l">
              <a:lnSpc>
                <a:spcPts val="2100"/>
              </a:lnSpc>
              <a:buFont typeface="Arial"/>
              <a:buChar char="•"/>
            </a:pPr>
            <a:r>
              <a:rPr lang="en-US" sz="15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Supporting Medium Voltage (3300V) operations</a:t>
            </a:r>
          </a:p>
          <a:p>
            <a:pPr marL="323850" lvl="1" indent="-161925" algn="l">
              <a:lnSpc>
                <a:spcPts val="2100"/>
              </a:lnSpc>
              <a:buFont typeface="Arial"/>
              <a:buChar char="•"/>
            </a:pPr>
            <a:r>
              <a:rPr lang="en-US" sz="15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Reducing on-site installation complexity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5635187" y="12334875"/>
            <a:ext cx="4098539" cy="1911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540"/>
              </a:lnSpc>
            </a:pPr>
            <a:r>
              <a:rPr lang="en-US" sz="11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Page 2</a:t>
            </a:r>
          </a:p>
        </p:txBody>
      </p:sp>
      <p:grpSp>
        <p:nvGrpSpPr>
          <p:cNvPr id="13" name="Group 13"/>
          <p:cNvGrpSpPr/>
          <p:nvPr/>
        </p:nvGrpSpPr>
        <p:grpSpPr>
          <a:xfrm rot="-5400000">
            <a:off x="-2070697" y="2869296"/>
            <a:ext cx="5164185" cy="527400"/>
            <a:chOff x="0" y="0"/>
            <a:chExt cx="1360115" cy="138904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360115" cy="138904"/>
            </a:xfrm>
            <a:custGeom>
              <a:avLst/>
              <a:gdLst/>
              <a:ahLst/>
              <a:cxnLst/>
              <a:rect l="l" t="t" r="r" b="b"/>
              <a:pathLst>
                <a:path w="1360115" h="138904">
                  <a:moveTo>
                    <a:pt x="0" y="0"/>
                  </a:moveTo>
                  <a:lnTo>
                    <a:pt x="1360115" y="0"/>
                  </a:lnTo>
                  <a:lnTo>
                    <a:pt x="1360115" y="138904"/>
                  </a:lnTo>
                  <a:lnTo>
                    <a:pt x="0" y="138904"/>
                  </a:lnTo>
                  <a:close/>
                </a:path>
              </a:pathLst>
            </a:custGeom>
            <a:solidFill>
              <a:srgbClr val="1E2036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1360115" cy="1770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 rot="-5400000">
            <a:off x="-2089747" y="2996154"/>
            <a:ext cx="5164185" cy="2736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39"/>
              </a:lnSpc>
            </a:pPr>
            <a:r>
              <a:rPr lang="en-US" sz="1599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ENGINEERED FOR CRITICAL RELIABILITY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11395" y="550904"/>
            <a:ext cx="9264210" cy="11757330"/>
            <a:chOff x="0" y="0"/>
            <a:chExt cx="2439956" cy="309658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9956" cy="3096581"/>
            </a:xfrm>
            <a:custGeom>
              <a:avLst/>
              <a:gdLst/>
              <a:ahLst/>
              <a:cxnLst/>
              <a:rect l="l" t="t" r="r" b="b"/>
              <a:pathLst>
                <a:path w="2439956" h="3096581">
                  <a:moveTo>
                    <a:pt x="0" y="0"/>
                  </a:moveTo>
                  <a:lnTo>
                    <a:pt x="2439956" y="0"/>
                  </a:lnTo>
                  <a:lnTo>
                    <a:pt x="2439956" y="3096581"/>
                  </a:lnTo>
                  <a:lnTo>
                    <a:pt x="0" y="3096581"/>
                  </a:lnTo>
                  <a:close/>
                </a:path>
              </a:pathLst>
            </a:custGeom>
            <a:ln w="9525" cap="sq">
              <a:solidFill>
                <a:srgbClr val="262320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2439956" cy="313468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-5400000">
            <a:off x="-2070697" y="2869296"/>
            <a:ext cx="5164185" cy="527400"/>
            <a:chOff x="0" y="0"/>
            <a:chExt cx="1360115" cy="13890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360115" cy="138904"/>
            </a:xfrm>
            <a:custGeom>
              <a:avLst/>
              <a:gdLst/>
              <a:ahLst/>
              <a:cxnLst/>
              <a:rect l="l" t="t" r="r" b="b"/>
              <a:pathLst>
                <a:path w="1360115" h="138904">
                  <a:moveTo>
                    <a:pt x="0" y="0"/>
                  </a:moveTo>
                  <a:lnTo>
                    <a:pt x="1360115" y="0"/>
                  </a:lnTo>
                  <a:lnTo>
                    <a:pt x="1360115" y="138904"/>
                  </a:lnTo>
                  <a:lnTo>
                    <a:pt x="0" y="138904"/>
                  </a:lnTo>
                  <a:close/>
                </a:path>
              </a:pathLst>
            </a:custGeom>
            <a:solidFill>
              <a:srgbClr val="1E2036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1360115" cy="1770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5440206" y="550904"/>
            <a:ext cx="4306824" cy="11757330"/>
            <a:chOff x="0" y="0"/>
            <a:chExt cx="667240" cy="182151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67240" cy="1821518"/>
            </a:xfrm>
            <a:custGeom>
              <a:avLst/>
              <a:gdLst/>
              <a:ahLst/>
              <a:cxnLst/>
              <a:rect l="l" t="t" r="r" b="b"/>
              <a:pathLst>
                <a:path w="667240" h="1821518">
                  <a:moveTo>
                    <a:pt x="0" y="0"/>
                  </a:moveTo>
                  <a:lnTo>
                    <a:pt x="667240" y="0"/>
                  </a:lnTo>
                  <a:lnTo>
                    <a:pt x="667240" y="1821518"/>
                  </a:lnTo>
                  <a:lnTo>
                    <a:pt x="0" y="1821518"/>
                  </a:lnTo>
                  <a:close/>
                </a:path>
              </a:pathLst>
            </a:custGeom>
            <a:blipFill>
              <a:blip r:embed="rId2"/>
              <a:stretch>
                <a:fillRect l="-66216" r="-38527"/>
              </a:stretch>
            </a:blipFill>
          </p:spPr>
        </p:sp>
      </p:grpSp>
      <p:grpSp>
        <p:nvGrpSpPr>
          <p:cNvPr id="10" name="Group 10"/>
          <p:cNvGrpSpPr/>
          <p:nvPr/>
        </p:nvGrpSpPr>
        <p:grpSpPr>
          <a:xfrm>
            <a:off x="775095" y="8597317"/>
            <a:ext cx="4347997" cy="3412788"/>
            <a:chOff x="0" y="0"/>
            <a:chExt cx="711023" cy="55809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711023" cy="558090"/>
            </a:xfrm>
            <a:custGeom>
              <a:avLst/>
              <a:gdLst/>
              <a:ahLst/>
              <a:cxnLst/>
              <a:rect l="l" t="t" r="r" b="b"/>
              <a:pathLst>
                <a:path w="711023" h="558090">
                  <a:moveTo>
                    <a:pt x="0" y="0"/>
                  </a:moveTo>
                  <a:lnTo>
                    <a:pt x="711023" y="0"/>
                  </a:lnTo>
                  <a:lnTo>
                    <a:pt x="711023" y="558090"/>
                  </a:lnTo>
                  <a:lnTo>
                    <a:pt x="0" y="558090"/>
                  </a:lnTo>
                  <a:close/>
                </a:path>
              </a:pathLst>
            </a:custGeom>
            <a:blipFill>
              <a:blip r:embed="rId3"/>
              <a:stretch>
                <a:fillRect l="-7695" r="-7695"/>
              </a:stretch>
            </a:blipFill>
          </p:spPr>
        </p:sp>
      </p:grpSp>
      <p:sp>
        <p:nvSpPr>
          <p:cNvPr id="12" name="TextBox 12"/>
          <p:cNvSpPr txBox="1"/>
          <p:nvPr/>
        </p:nvSpPr>
        <p:spPr>
          <a:xfrm rot="-5400000">
            <a:off x="-2089747" y="2996154"/>
            <a:ext cx="5164185" cy="2736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39"/>
              </a:lnSpc>
            </a:pPr>
            <a:r>
              <a:rPr lang="en-US" sz="1599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ADVANCED CONTROL &amp; SAFETY SYSTEMS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24553" y="934159"/>
            <a:ext cx="4118947" cy="2667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23850" lvl="1" indent="-161925" algn="l">
              <a:lnSpc>
                <a:spcPts val="2100"/>
              </a:lnSpc>
              <a:buFont typeface="Arial"/>
              <a:buChar char="•"/>
            </a:pPr>
            <a:r>
              <a:rPr lang="en-US" sz="15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SIL-3 safety systems</a:t>
            </a:r>
          </a:p>
          <a:p>
            <a:pPr marL="323850" lvl="1" indent="-161925" algn="l">
              <a:lnSpc>
                <a:spcPts val="2100"/>
              </a:lnSpc>
              <a:buFont typeface="Arial"/>
              <a:buChar char="•"/>
            </a:pPr>
            <a:r>
              <a:rPr lang="en-US" sz="15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Dual Ni-Cd battery and pneumatic starting systems</a:t>
            </a:r>
          </a:p>
          <a:p>
            <a:pPr marL="323850" lvl="1" indent="-161925" algn="l">
              <a:lnSpc>
                <a:spcPts val="2100"/>
              </a:lnSpc>
              <a:buFont typeface="Arial"/>
              <a:buChar char="•"/>
            </a:pPr>
            <a:r>
              <a:rPr lang="en-US" sz="15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More than 20 reliable start attempts</a:t>
            </a:r>
          </a:p>
          <a:p>
            <a:pPr marL="323850" lvl="1" indent="-161925" algn="l">
              <a:lnSpc>
                <a:spcPts val="2100"/>
              </a:lnSpc>
              <a:buFont typeface="Arial"/>
              <a:buChar char="•"/>
            </a:pPr>
            <a:r>
              <a:rPr lang="en-US" sz="15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Fully Automatic IG-541 Clean Agent Fire Suppression System</a:t>
            </a:r>
          </a:p>
          <a:p>
            <a:pPr marL="323850" lvl="1" indent="-161925" algn="l">
              <a:lnSpc>
                <a:spcPts val="2100"/>
              </a:lnSpc>
              <a:buFont typeface="Arial"/>
              <a:buChar char="•"/>
            </a:pPr>
            <a:r>
              <a:rPr lang="en-US" sz="15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NFPA 2001 &amp; NFPA 72 compliance</a:t>
            </a:r>
          </a:p>
          <a:p>
            <a:pPr marL="323850" lvl="1" indent="-161925" algn="l">
              <a:lnSpc>
                <a:spcPts val="2100"/>
              </a:lnSpc>
              <a:buFont typeface="Arial"/>
              <a:buChar char="•"/>
            </a:pPr>
            <a:r>
              <a:rPr lang="en-US" sz="15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Neutral Grounding Resistor (NGR) assembly</a:t>
            </a:r>
          </a:p>
          <a:p>
            <a:pPr marL="323850" lvl="1" indent="-161925" algn="l">
              <a:lnSpc>
                <a:spcPts val="2100"/>
              </a:lnSpc>
              <a:buFont typeface="Arial"/>
              <a:buChar char="•"/>
            </a:pPr>
            <a:r>
              <a:rPr lang="en-US" sz="15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Alternator high resistance grounding</a:t>
            </a:r>
          </a:p>
          <a:p>
            <a:pPr marL="323850" lvl="1" indent="-161925" algn="l">
              <a:lnSpc>
                <a:spcPts val="2100"/>
              </a:lnSpc>
              <a:buFont typeface="Arial"/>
              <a:buChar char="•"/>
            </a:pPr>
            <a:r>
              <a:rPr lang="en-US" sz="15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Exhaust muffler with built-in spark arrestor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24553" y="3791659"/>
            <a:ext cx="4098539" cy="800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100"/>
              </a:lnSpc>
            </a:pPr>
            <a:r>
              <a:rPr lang="en-US" sz="15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All subsystems were fully integrated in-house by qualified engineers to ensure reliable operation and maximum safety.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5677066" y="12384107"/>
            <a:ext cx="4098539" cy="1911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540"/>
              </a:lnSpc>
            </a:pPr>
            <a:r>
              <a:rPr lang="en-US" sz="11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Page 3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24553" y="5743609"/>
            <a:ext cx="4098539" cy="2133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100"/>
              </a:lnSpc>
            </a:pPr>
            <a:r>
              <a:rPr lang="en-US" sz="15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The delivered solution achieved:</a:t>
            </a:r>
          </a:p>
          <a:p>
            <a:pPr algn="just">
              <a:lnSpc>
                <a:spcPts val="2100"/>
              </a:lnSpc>
            </a:pPr>
            <a:endParaRPr lang="en-US" sz="15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323850" lvl="1" indent="-161925" algn="l">
              <a:lnSpc>
                <a:spcPts val="2100"/>
              </a:lnSpc>
              <a:buFont typeface="Arial"/>
              <a:buChar char="•"/>
            </a:pPr>
            <a:r>
              <a:rPr lang="en-US" sz="15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Reliable standby power for critical operations</a:t>
            </a:r>
          </a:p>
          <a:p>
            <a:pPr marL="323850" lvl="1" indent="-161925" algn="l">
              <a:lnSpc>
                <a:spcPts val="2100"/>
              </a:lnSpc>
              <a:buFont typeface="Arial"/>
              <a:buChar char="•"/>
            </a:pPr>
            <a:r>
              <a:rPr lang="en-US" sz="15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Enhanced safety in hazardous environments</a:t>
            </a:r>
          </a:p>
          <a:p>
            <a:pPr marL="323850" lvl="1" indent="-161925" algn="l">
              <a:lnSpc>
                <a:spcPts val="2100"/>
              </a:lnSpc>
              <a:buFont typeface="Arial"/>
              <a:buChar char="•"/>
            </a:pPr>
            <a:r>
              <a:rPr lang="en-US" sz="15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Fully integrated system architecture</a:t>
            </a:r>
          </a:p>
          <a:p>
            <a:pPr marL="323850" lvl="1" indent="-161925" algn="l">
              <a:lnSpc>
                <a:spcPts val="2100"/>
              </a:lnSpc>
              <a:buFont typeface="Arial"/>
              <a:buChar char="•"/>
            </a:pPr>
            <a:r>
              <a:rPr lang="en-US" sz="15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Proven performance under demanding industrial conditions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024553" y="5029166"/>
            <a:ext cx="3567927" cy="5429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68"/>
              </a:lnSpc>
            </a:pPr>
            <a:r>
              <a:rPr lang="en-US" sz="2224" b="1" spc="-26">
                <a:solidFill>
                  <a:srgbClr val="262627"/>
                </a:solidFill>
                <a:latin typeface="Lato Bold"/>
                <a:ea typeface="Lato Bold"/>
                <a:cs typeface="Lato Bold"/>
                <a:sym typeface="Lato Bold"/>
              </a:rPr>
              <a:t>Reliable Power for Demanding Environments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11395" y="550904"/>
            <a:ext cx="9264210" cy="11757330"/>
            <a:chOff x="0" y="0"/>
            <a:chExt cx="2439956" cy="309658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9956" cy="3096581"/>
            </a:xfrm>
            <a:custGeom>
              <a:avLst/>
              <a:gdLst/>
              <a:ahLst/>
              <a:cxnLst/>
              <a:rect l="l" t="t" r="r" b="b"/>
              <a:pathLst>
                <a:path w="2439956" h="3096581">
                  <a:moveTo>
                    <a:pt x="0" y="0"/>
                  </a:moveTo>
                  <a:lnTo>
                    <a:pt x="2439956" y="0"/>
                  </a:lnTo>
                  <a:lnTo>
                    <a:pt x="2439956" y="3096581"/>
                  </a:lnTo>
                  <a:lnTo>
                    <a:pt x="0" y="3096581"/>
                  </a:lnTo>
                  <a:close/>
                </a:path>
              </a:pathLst>
            </a:custGeom>
            <a:ln w="9525" cap="sq">
              <a:solidFill>
                <a:srgbClr val="262320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2439956" cy="313468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5468781" y="550904"/>
            <a:ext cx="4306824" cy="11757330"/>
            <a:chOff x="0" y="0"/>
            <a:chExt cx="667240" cy="182151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67240" cy="1821518"/>
            </a:xfrm>
            <a:custGeom>
              <a:avLst/>
              <a:gdLst/>
              <a:ahLst/>
              <a:cxnLst/>
              <a:rect l="l" t="t" r="r" b="b"/>
              <a:pathLst>
                <a:path w="667240" h="1821518">
                  <a:moveTo>
                    <a:pt x="0" y="0"/>
                  </a:moveTo>
                  <a:lnTo>
                    <a:pt x="667240" y="0"/>
                  </a:lnTo>
                  <a:lnTo>
                    <a:pt x="667240" y="1821518"/>
                  </a:lnTo>
                  <a:lnTo>
                    <a:pt x="0" y="1821518"/>
                  </a:lnTo>
                  <a:close/>
                </a:path>
              </a:pathLst>
            </a:custGeom>
            <a:blipFill>
              <a:blip r:embed="rId2"/>
              <a:stretch>
                <a:fillRect l="-106740" r="-282016"/>
              </a:stretch>
            </a:blipFill>
          </p:spPr>
        </p:sp>
      </p:grpSp>
      <p:sp>
        <p:nvSpPr>
          <p:cNvPr id="7" name="TextBox 7"/>
          <p:cNvSpPr txBox="1"/>
          <p:nvPr/>
        </p:nvSpPr>
        <p:spPr>
          <a:xfrm rot="-5400000">
            <a:off x="-2089747" y="2996154"/>
            <a:ext cx="5164185" cy="2736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39"/>
              </a:lnSpc>
            </a:pPr>
            <a:r>
              <a:rPr lang="en-US" sz="1599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ADVANCED CONTROL &amp; SAFETY SYSTEMS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99715" y="981075"/>
            <a:ext cx="4143785" cy="2816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With more than 20 years of experience, Precision Industries continues delivering customized diesel generator and engineered power solutions for oil &amp; gas, industrial, telecom, and critical infrastructure projects across the UAE, GCC, and Africa.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28700" y="6039270"/>
            <a:ext cx="4098539" cy="3168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Learn more about our power solutions:</a:t>
            </a:r>
          </a:p>
          <a:p>
            <a:pPr algn="l">
              <a:lnSpc>
                <a:spcPts val="2800"/>
              </a:lnSpc>
            </a:pPr>
            <a:r>
              <a:rPr lang="en-US" sz="2000" b="1" u="sng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www.pi-dubai.com</a:t>
            </a:r>
          </a:p>
          <a:p>
            <a:pPr algn="l">
              <a:lnSpc>
                <a:spcPts val="2800"/>
              </a:lnSpc>
            </a:pPr>
            <a:endParaRPr lang="en-US" sz="2000" b="1" u="sng">
              <a:solidFill>
                <a:srgbClr val="000000"/>
              </a:solidFill>
              <a:latin typeface="Lato Bold"/>
              <a:ea typeface="Lato Bold"/>
              <a:cs typeface="Lato Bold"/>
              <a:sym typeface="Lato Bold"/>
            </a:endParaRPr>
          </a:p>
          <a:p>
            <a:pPr algn="l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Precision Industries — Where POWER Meets PRECISION</a:t>
            </a:r>
          </a:p>
          <a:p>
            <a:pPr algn="l">
              <a:lnSpc>
                <a:spcPts val="2800"/>
              </a:lnSpc>
            </a:pPr>
            <a:endParaRPr lang="en-US" sz="20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algn="l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Proudly Made in the UAE | </a:t>
            </a:r>
            <a:r>
              <a:rPr lang="ar-EG" sz="20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  <a:rtl/>
              </a:rPr>
              <a:t>فخورين بالإمارات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677066" y="12384107"/>
            <a:ext cx="4098539" cy="1743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540"/>
              </a:lnSpc>
            </a:pPr>
            <a:r>
              <a:rPr lang="en-US" sz="1100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Page 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377</Words>
  <Application>Microsoft Office PowerPoint</Application>
  <PresentationFormat>Custom</PresentationFormat>
  <Paragraphs>46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Arial</vt:lpstr>
      <vt:lpstr>Montserrat</vt:lpstr>
      <vt:lpstr>Lato Bold</vt:lpstr>
      <vt:lpstr>Lato</vt:lpstr>
      <vt:lpstr>Calibri</vt:lpstr>
      <vt:lpstr>DM Sans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2500 kVA Medium Voltage Diesel Generator for Critical Oil &amp; Gas Operations</dc:title>
  <cp:lastModifiedBy>Desa Payo</cp:lastModifiedBy>
  <cp:revision>2</cp:revision>
  <dcterms:created xsi:type="dcterms:W3CDTF">2006-08-16T00:00:00Z</dcterms:created>
  <dcterms:modified xsi:type="dcterms:W3CDTF">2026-05-11T09:26:50Z</dcterms:modified>
  <dc:identifier>DAHJV2ZppPs</dc:identifier>
</cp:coreProperties>
</file>